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38"/>
  </p:notesMasterIdLst>
  <p:sldIdLst>
    <p:sldId id="256" r:id="rId2"/>
    <p:sldId id="271" r:id="rId3"/>
    <p:sldId id="275" r:id="rId4"/>
    <p:sldId id="272" r:id="rId5"/>
    <p:sldId id="274" r:id="rId6"/>
    <p:sldId id="276" r:id="rId7"/>
    <p:sldId id="277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2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93" r:id="rId27"/>
    <p:sldId id="294" r:id="rId28"/>
    <p:sldId id="265" r:id="rId29"/>
    <p:sldId id="266" r:id="rId30"/>
    <p:sldId id="267" r:id="rId31"/>
    <p:sldId id="268" r:id="rId32"/>
    <p:sldId id="269" r:id="rId33"/>
    <p:sldId id="270" r:id="rId34"/>
    <p:sldId id="295" r:id="rId35"/>
    <p:sldId id="298" r:id="rId36"/>
    <p:sldId id="297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2"/>
    <a:srgbClr val="EEEEEC"/>
    <a:srgbClr val="FFF8EB"/>
    <a:srgbClr val="FEF5F4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7EB3D-43E0-43F8-BB9E-9D2822852335}" type="datetimeFigureOut">
              <a:rPr lang="ko-KR" altLang="en-US" smtClean="0"/>
              <a:t>2026-01-05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809B9-75D2-4DA8-96CD-6F4E4FEB95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6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16628-590E-B31A-812F-7E6BF78CD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F8639-F23D-682D-6F5B-3BBC9A3FE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E5021-98C7-3CCB-5565-3C51E47D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D15AC-AF3E-3DE4-CA08-A9877528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A479B-6B65-1B6E-4CD1-B6D61A7D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1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8DD67-267B-09E7-DD79-7D19B8DA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992699-F140-E830-608A-AF03499F8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CA80D-09B4-2C7B-2A99-B1962E8E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2B660-210A-7E51-EEDF-0F9DFD75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7D702-AC5C-8ADC-6EC4-3B02D2DF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2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BD8592-1257-5FE5-A7FE-FB3103636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63A06-7B79-9788-6C9D-6A3BF735A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01E9A0-55ED-916C-CDC5-87D7F084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9669C-3DA4-3341-05B4-15CFA17C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F866F-0163-E3B7-24AA-C9FC804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65ACD-2054-1A9A-9F55-D599529C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A5636-08B1-22CC-89DA-A80FF3AF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CB1E3-8B72-D709-56CD-322E7F1D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9A268-0D8A-A3EC-387A-DFFC7AEE5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67AE1-88C3-8B31-EB84-D601AE71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1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FD30E-81F0-C3FC-2D66-E8863A88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1BB40F-59C4-9AA3-CBB0-608025F7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1FE0E-B8B4-AD4F-E319-4E8236F0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AE5B5-C11E-E2AA-F20F-8B33CAA2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386DA-0770-10A5-8BB0-03A22A6A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8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2A6EA-D948-4D67-73DF-35FB3912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CAD42-77DC-6F9B-32A6-7B89AD515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9AB3B-4CDC-810A-C460-70229738A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DD0274-B97F-9A25-02A7-F1E13F27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E6BA8-EDE8-E1D6-375B-C4519278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F9D52-6482-118F-7541-CF1C6BD7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0BD17-43FD-AE3E-CA8C-D1E514D1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D52F4B-9161-E1BF-B646-AA40C5A39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744888-422D-6657-FDFC-9E4D80EE7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2D72C3-0A82-E2A7-B136-4AF1449C8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59742C-314C-D929-FE0E-E20B2385E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31CF0E-5523-7641-CAC6-92FBAC7F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8B62D4-650A-FF5C-B514-B69BA486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8ED5A8-1C19-55DA-587B-3EDA7E95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1731-7C8C-E4C3-3ADC-FBFABE1A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4DAB7A-C1E7-CE72-7882-503EAD6D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94B759-62A8-EA64-252F-B425117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19F7F0-93AB-8BD0-6DCF-75F863D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F32125-8AC7-E9E9-92EF-E4FD76231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7EBBE9-98B9-F782-5C18-C2BB2A10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3443C-7B0B-2AD2-4E81-9161262E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1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F992-78A8-4BE8-D27B-5BF6B1E2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57840-8481-EE01-05D7-25ECC4671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5479A-B9E6-7064-4E9A-E52CC985B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1CAEA7-B1CB-1A90-A479-90A7560C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E7C8EF-6C37-FB9D-74D2-9886666F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7ABB7-D560-214F-FC46-5A589CD8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59A8-8C51-1E7B-3E81-337A793E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F9809C-B7D5-E784-5EAD-50F295B50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DAC19C-DEC7-0B63-792B-A11EB10B9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FCAD3D-DBC3-D500-C0D6-018F0043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F215C-1F03-04E2-EF9C-08FD561E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89BD81-54FD-299F-315A-00247C10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5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897183-0523-C2A2-BDC8-F7A6FD7A5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2315D-11C8-D095-AC22-773F5AAF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F4B57-7080-CFE3-B4E1-F28E22B62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A4177-FFDE-6361-B53D-CF798ABD1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D7656-1D8E-9D43-9A03-4B0FD1FE5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0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86032-AD3E-1958-3FF3-71D1C9519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21AD2-85E0-C939-BC9F-C0ECB0F20141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지역과 전기 사용량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89060-1CF3-EA37-25B6-AC4BEFF83428}"/>
              </a:ext>
            </a:extLst>
          </p:cNvPr>
          <p:cNvSpPr txBox="1"/>
          <p:nvPr/>
        </p:nvSpPr>
        <p:spPr>
          <a:xfrm>
            <a:off x="452675" y="1292594"/>
            <a:ext cx="398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금천구와 은평구 법정동별 전력 사용량</a:t>
            </a:r>
            <a:endParaRPr lang="en-US" altLang="ko-KR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E273C-BD17-8EE1-E8C0-441517941E2C}"/>
              </a:ext>
            </a:extLst>
          </p:cNvPr>
          <p:cNvSpPr txBox="1"/>
          <p:nvPr/>
        </p:nvSpPr>
        <p:spPr>
          <a:xfrm>
            <a:off x="1588881" y="6225060"/>
            <a:ext cx="596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역촌동의 전기사용량이 비정상적으로 높은 것을 볼 수 있습니다</a:t>
            </a:r>
            <a:r>
              <a:rPr lang="en-US" altLang="ko-KR" sz="1600"/>
              <a:t>.</a:t>
            </a:r>
          </a:p>
        </p:txBody>
      </p:sp>
      <p:pic>
        <p:nvPicPr>
          <p:cNvPr id="3" name="그림 2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0AF97F-2236-44A7-A418-068F7D19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7" y="1823382"/>
            <a:ext cx="8843521" cy="41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AD126-66C2-A1C5-2EB7-DC248DC4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385D8D-0DFD-D782-E8F9-DC4CF66E87FE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지역과 전기 사용량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6AEDE-5CAD-215E-BD67-BF6562C9BEE4}"/>
              </a:ext>
            </a:extLst>
          </p:cNvPr>
          <p:cNvSpPr txBox="1"/>
          <p:nvPr/>
        </p:nvSpPr>
        <p:spPr>
          <a:xfrm>
            <a:off x="452674" y="1248961"/>
            <a:ext cx="4227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역촌동과 수색동의 전기사용량 그래프 비교</a:t>
            </a:r>
            <a:endParaRPr lang="en-US" altLang="ko-KR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6EBD3-9D13-5A9F-AF82-6B35DE483EF1}"/>
              </a:ext>
            </a:extLst>
          </p:cNvPr>
          <p:cNvSpPr txBox="1"/>
          <p:nvPr/>
        </p:nvSpPr>
        <p:spPr>
          <a:xfrm>
            <a:off x="285183" y="6455511"/>
            <a:ext cx="8790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같은 구의 수색동과 비교하였을 때 역촌동의 전력사용량 그래프는 이상하다는 것을 볼 수 있음</a:t>
            </a:r>
            <a:endParaRPr lang="en-US" altLang="ko-KR" sz="1600"/>
          </a:p>
        </p:txBody>
      </p:sp>
      <p:pic>
        <p:nvPicPr>
          <p:cNvPr id="6" name="그림 5" descr="스크린샷, 그래프, 라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2D7E7A-C525-1107-F5FB-EAE74C18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1" y="1601330"/>
            <a:ext cx="8709434" cy="2398328"/>
          </a:xfrm>
          <a:prstGeom prst="rect">
            <a:avLst/>
          </a:prstGeom>
        </p:spPr>
      </p:pic>
      <p:pic>
        <p:nvPicPr>
          <p:cNvPr id="9" name="그림 8" descr="스크린샷, 다채로움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CF83DF-CE0B-DFCA-AA18-A21D3B1A3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1" y="4107303"/>
            <a:ext cx="8709434" cy="23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34E9F-FF47-043D-89C8-4218D4AE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FCBDE1-06A1-9B9D-C0BD-6F8D81EA7EBD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지역과 전기 사용량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BEEC0-C402-E8A1-B627-E9BEB352BB29}"/>
              </a:ext>
            </a:extLst>
          </p:cNvPr>
          <p:cNvSpPr txBox="1"/>
          <p:nvPr/>
        </p:nvSpPr>
        <p:spPr>
          <a:xfrm>
            <a:off x="516046" y="1102771"/>
            <a:ext cx="8528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역촌동과 같은 법정동은 훈련에서 제외하기 위해 법정동의 이상치의 수와 변동계수를 확인</a:t>
            </a:r>
            <a:endParaRPr lang="en-US" altLang="ko-KR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9526C-0F75-9A09-D585-04188ECAA47B}"/>
              </a:ext>
            </a:extLst>
          </p:cNvPr>
          <p:cNvSpPr txBox="1"/>
          <p:nvPr/>
        </p:nvSpPr>
        <p:spPr>
          <a:xfrm>
            <a:off x="516047" y="1528664"/>
            <a:ext cx="3702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이상치가 </a:t>
            </a:r>
            <a:r>
              <a:rPr lang="en-US" altLang="ko-KR" sz="1600" b="1"/>
              <a:t>80</a:t>
            </a:r>
            <a:r>
              <a:rPr lang="ko-KR" altLang="en-US" sz="1600" b="1"/>
              <a:t>개 이상인 </a:t>
            </a:r>
            <a:r>
              <a:rPr lang="ko-KR" altLang="en-US" sz="1600" b="1" err="1"/>
              <a:t>토종동</a:t>
            </a:r>
            <a:endParaRPr lang="en-US" altLang="ko-KR" sz="1600" b="1"/>
          </a:p>
        </p:txBody>
      </p:sp>
      <p:pic>
        <p:nvPicPr>
          <p:cNvPr id="7" name="그림 6" descr="스크린샷, 그래프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A5AD29-0860-F17E-A3DC-8A770752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6" y="1844033"/>
            <a:ext cx="8247708" cy="2028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2496A-074D-4C16-D9EC-1214077780A9}"/>
              </a:ext>
            </a:extLst>
          </p:cNvPr>
          <p:cNvSpPr txBox="1"/>
          <p:nvPr/>
        </p:nvSpPr>
        <p:spPr>
          <a:xfrm>
            <a:off x="516046" y="3936884"/>
            <a:ext cx="524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변동계수가 큰</a:t>
            </a:r>
            <a:r>
              <a:rPr lang="en-US" altLang="ko-KR" sz="1600" b="1"/>
              <a:t>(1 </a:t>
            </a:r>
            <a:r>
              <a:rPr lang="ko-KR" altLang="en-US" sz="1600" b="1"/>
              <a:t>이상</a:t>
            </a:r>
            <a:r>
              <a:rPr lang="en-US" altLang="ko-KR" sz="1600" b="1"/>
              <a:t>)</a:t>
            </a:r>
            <a:r>
              <a:rPr lang="ko-KR" altLang="en-US" sz="1600" b="1"/>
              <a:t> 용산동 </a:t>
            </a:r>
            <a:r>
              <a:rPr lang="en-US" altLang="ko-KR" sz="1600" b="1"/>
              <a:t>1</a:t>
            </a:r>
            <a:r>
              <a:rPr lang="ko-KR" altLang="en-US" sz="1600" b="1"/>
              <a:t>가</a:t>
            </a:r>
            <a:r>
              <a:rPr lang="en-US" altLang="ko-KR" sz="1600" b="1"/>
              <a:t>, </a:t>
            </a:r>
            <a:r>
              <a:rPr lang="ko-KR" altLang="en-US" sz="1600" b="1"/>
              <a:t>역촌동 등 </a:t>
            </a:r>
            <a:r>
              <a:rPr lang="en-US" altLang="ko-KR" sz="1600" b="1"/>
              <a:t>10</a:t>
            </a:r>
            <a:r>
              <a:rPr lang="ko-KR" altLang="en-US" sz="1600" b="1"/>
              <a:t>개</a:t>
            </a:r>
            <a:endParaRPr lang="en-US" altLang="ko-KR" sz="1600" b="1"/>
          </a:p>
        </p:txBody>
      </p:sp>
      <p:pic>
        <p:nvPicPr>
          <p:cNvPr id="12" name="그림 11" descr="스크린샷, 그래프, 라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F9F573-306D-52B0-685E-88C4B06C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6" y="4275438"/>
            <a:ext cx="8247708" cy="2004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308536-FB7B-7D37-8596-EFEAB979C8B0}"/>
              </a:ext>
            </a:extLst>
          </p:cNvPr>
          <p:cNvSpPr txBox="1"/>
          <p:nvPr/>
        </p:nvSpPr>
        <p:spPr>
          <a:xfrm>
            <a:off x="2890318" y="6395463"/>
            <a:ext cx="3363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총 </a:t>
            </a:r>
            <a:r>
              <a:rPr lang="en-US" altLang="ko-KR" sz="1600" b="1"/>
              <a:t>11</a:t>
            </a:r>
            <a:r>
              <a:rPr lang="ko-KR" altLang="en-US" sz="1600" b="1"/>
              <a:t>개의 법정동을 훈련에서 제외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238232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97E9F-8C3F-3B27-DDD3-A71AB001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72836-879D-05BB-14FA-02A6909C55E0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지역과 전기 사용량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1B0EF-11DA-9EB6-47F2-9555DCB64DC0}"/>
              </a:ext>
            </a:extLst>
          </p:cNvPr>
          <p:cNvSpPr txBox="1"/>
          <p:nvPr/>
        </p:nvSpPr>
        <p:spPr>
          <a:xfrm>
            <a:off x="516046" y="1210180"/>
            <a:ext cx="5106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각 법정동별 이상치들을 선형 </a:t>
            </a:r>
            <a:r>
              <a:rPr lang="ko-KR" altLang="en-US" sz="1600" b="1" err="1"/>
              <a:t>보간을</a:t>
            </a:r>
            <a:r>
              <a:rPr lang="ko-KR" altLang="en-US" sz="1600" b="1"/>
              <a:t> 통해 완화</a:t>
            </a:r>
            <a:endParaRPr lang="en-US" altLang="ko-KR" sz="1600" b="1"/>
          </a:p>
        </p:txBody>
      </p:sp>
      <p:pic>
        <p:nvPicPr>
          <p:cNvPr id="6" name="그림 5" descr="스크린샷, 라인, 그래프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15600D-AABD-913D-5A9F-6AB63DE08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" y="1658196"/>
            <a:ext cx="8537418" cy="237091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840BD6-58C1-F2C8-F2D2-C2C6558993B5}"/>
              </a:ext>
            </a:extLst>
          </p:cNvPr>
          <p:cNvCxnSpPr/>
          <p:nvPr/>
        </p:nvCxnSpPr>
        <p:spPr>
          <a:xfrm>
            <a:off x="4562947" y="4173647"/>
            <a:ext cx="0" cy="226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다채로움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E36C4A-07D9-AE60-D332-B11B761F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1" y="4435718"/>
            <a:ext cx="8537418" cy="23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F3A76-EC6E-9F32-B7C3-3A0BAFF5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8C3C9-554A-1EBA-8F8C-A69383AE0777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변수선택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84840-05CE-C75C-AC57-3F6B36ED0EDC}"/>
              </a:ext>
            </a:extLst>
          </p:cNvPr>
          <p:cNvSpPr txBox="1"/>
          <p:nvPr/>
        </p:nvSpPr>
        <p:spPr>
          <a:xfrm>
            <a:off x="516045" y="1490204"/>
            <a:ext cx="548640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독립변수와 </a:t>
            </a:r>
            <a:r>
              <a:rPr lang="ko-KR" altLang="en-US" sz="1600" b="1" err="1"/>
              <a:t>타겟변수</a:t>
            </a:r>
            <a:r>
              <a:rPr lang="ko-KR" altLang="en-US" sz="1600" b="1"/>
              <a:t> 사이의 상관관계 분석</a:t>
            </a:r>
            <a:endParaRPr lang="en-US" altLang="ko-KR" sz="16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err="1"/>
              <a:t>타겟변수와</a:t>
            </a:r>
            <a:r>
              <a:rPr lang="ko-KR" altLang="en-US" sz="1600"/>
              <a:t> 가장 상관관계가 높은 것은 지역코드</a:t>
            </a:r>
            <a:endParaRPr lang="en-US" altLang="ko-KR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예상과 다르게 날씨 데이터와 </a:t>
            </a:r>
            <a:r>
              <a:rPr lang="ko-KR" altLang="en-US" sz="1600" err="1"/>
              <a:t>타겟변수간의</a:t>
            </a:r>
            <a:r>
              <a:rPr lang="ko-KR" altLang="en-US" sz="1600"/>
              <a:t> 상관관계는 </a:t>
            </a:r>
            <a:r>
              <a:rPr lang="en-US" altLang="ko-KR" sz="1600"/>
              <a:t>0.1</a:t>
            </a:r>
            <a:r>
              <a:rPr lang="ko-KR" altLang="en-US" sz="1600"/>
              <a:t>을 넘지 못한다</a:t>
            </a:r>
            <a:endParaRPr lang="en-US" altLang="ko-KR" sz="1600"/>
          </a:p>
        </p:txBody>
      </p:sp>
      <p:pic>
        <p:nvPicPr>
          <p:cNvPr id="5" name="그림 4" descr="텍스트, 메뉴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A2947D-F018-C936-5515-882AD7B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446" y="1372323"/>
            <a:ext cx="2609850" cy="4448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D6329-8C1E-CE60-EA9F-D221C231A70B}"/>
              </a:ext>
            </a:extLst>
          </p:cNvPr>
          <p:cNvSpPr txBox="1"/>
          <p:nvPr/>
        </p:nvSpPr>
        <p:spPr>
          <a:xfrm>
            <a:off x="531704" y="3758231"/>
            <a:ext cx="548640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날씨의 상관관계가 낮은 이유</a:t>
            </a:r>
            <a:endParaRPr lang="en-US" altLang="ko-KR" sz="16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지역별로 전력 사용량이 다르기에 전력량과 날씨를 바로 비교하면 안된다</a:t>
            </a:r>
            <a:endParaRPr lang="en-US" altLang="ko-KR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날씨와 전력사용량은 선형관계가 아니다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222807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1CD83-2D9A-9BC0-3A4E-8A93DF8A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BF746F-7CC3-49E9-7E28-78ED0B6E3E16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변수선택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C7C32-2A10-1296-5FDC-1AEA9EE48964}"/>
              </a:ext>
            </a:extLst>
          </p:cNvPr>
          <p:cNvSpPr txBox="1"/>
          <p:nvPr/>
        </p:nvSpPr>
        <p:spPr>
          <a:xfrm>
            <a:off x="516045" y="1490204"/>
            <a:ext cx="73876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err="1"/>
              <a:t>랜덤한</a:t>
            </a:r>
            <a:r>
              <a:rPr lang="ko-KR" altLang="en-US" sz="1600" b="1"/>
              <a:t> 법정동의 독립변수와 </a:t>
            </a:r>
            <a:r>
              <a:rPr lang="ko-KR" altLang="en-US" sz="1600" b="1" err="1"/>
              <a:t>타겟변수의</a:t>
            </a:r>
            <a:r>
              <a:rPr lang="ko-KR" altLang="en-US" sz="1600" b="1"/>
              <a:t> 상관관계</a:t>
            </a:r>
            <a:endParaRPr lang="en-US" altLang="ko-KR" sz="16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앞서 보았던 것과 다르게 날씨데이터와 전력사용량사이의 상관관계 계수가 높아진 것을 볼 수 있습니다</a:t>
            </a:r>
            <a:r>
              <a:rPr lang="en-US" altLang="ko-KR" sz="1600"/>
              <a:t>.</a:t>
            </a:r>
            <a:r>
              <a:rPr lang="ko-KR" altLang="en-US" sz="1600"/>
              <a:t> </a:t>
            </a:r>
            <a:endParaRPr lang="en-US" altLang="ko-KR" sz="1600"/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793661-ACDA-85F5-0719-12613989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0" y="3062420"/>
            <a:ext cx="2733675" cy="2581275"/>
          </a:xfrm>
          <a:prstGeom prst="rect">
            <a:avLst/>
          </a:prstGeom>
        </p:spPr>
      </p:pic>
      <p:pic>
        <p:nvPicPr>
          <p:cNvPr id="12" name="그림 11" descr="텍스트, 폰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3CCD1F-B1D1-0A0A-76B5-B248C74B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25" y="3062420"/>
            <a:ext cx="2533650" cy="25908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E04EFF1-4FDF-04DA-1F55-350C96D43993}"/>
              </a:ext>
            </a:extLst>
          </p:cNvPr>
          <p:cNvCxnSpPr/>
          <p:nvPr/>
        </p:nvCxnSpPr>
        <p:spPr>
          <a:xfrm>
            <a:off x="4209860" y="4273236"/>
            <a:ext cx="669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7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10024-899C-1FA1-B440-5C759E804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FE0803-0D0A-BB3D-54BF-2B15A0230535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변수선택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609C7-0C46-27F1-ABD6-1573A977A21E}"/>
              </a:ext>
            </a:extLst>
          </p:cNvPr>
          <p:cNvSpPr txBox="1"/>
          <p:nvPr/>
        </p:nvSpPr>
        <p:spPr>
          <a:xfrm>
            <a:off x="516045" y="1239791"/>
            <a:ext cx="738763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랜덤 법정동의 정보량 분석</a:t>
            </a:r>
            <a:endParaRPr lang="en-US" altLang="ko-KR" sz="1600" b="1"/>
          </a:p>
          <a:p>
            <a:pPr lvl="1">
              <a:lnSpc>
                <a:spcPct val="150000"/>
              </a:lnSpc>
            </a:pPr>
            <a:endParaRPr lang="en-US" altLang="ko-KR" sz="1600" b="1"/>
          </a:p>
        </p:txBody>
      </p:sp>
      <p:pic>
        <p:nvPicPr>
          <p:cNvPr id="5" name="그림 4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8C699B-AF95-2663-5EFC-68795DA1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50" y="1812504"/>
            <a:ext cx="2790825" cy="3800475"/>
          </a:xfrm>
          <a:prstGeom prst="rect">
            <a:avLst/>
          </a:prstGeom>
        </p:spPr>
      </p:pic>
      <p:pic>
        <p:nvPicPr>
          <p:cNvPr id="10" name="그림 9" descr="텍스트, 스크린샷, 메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731763-0AE5-CDF4-25DA-B3C347B8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64891"/>
            <a:ext cx="2838450" cy="3695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D7ECD-1D13-9F68-5621-7DBD7F0E82CE}"/>
              </a:ext>
            </a:extLst>
          </p:cNvPr>
          <p:cNvSpPr txBox="1"/>
          <p:nvPr/>
        </p:nvSpPr>
        <p:spPr>
          <a:xfrm>
            <a:off x="697117" y="5702030"/>
            <a:ext cx="834729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온도와 관련된 값들은 높은 정보량이 </a:t>
            </a:r>
            <a:r>
              <a:rPr lang="ko-KR" altLang="en-US" err="1"/>
              <a:t>나온것이</a:t>
            </a:r>
            <a:r>
              <a:rPr lang="ko-KR" altLang="en-US"/>
              <a:t> 보이며 다른 값들은 비교적 낮은 정보량이 </a:t>
            </a:r>
            <a:r>
              <a:rPr lang="ko-KR" altLang="en-US" err="1"/>
              <a:t>나온것을</a:t>
            </a:r>
            <a:r>
              <a:rPr lang="ko-KR" altLang="en-US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17090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300CD-33EB-9DD4-0C76-865C4F550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4DC7D-FA1F-F67C-F554-D98242B2D56E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변수선택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91C61-2EAE-A235-A0A2-D6C45048998F}"/>
              </a:ext>
            </a:extLst>
          </p:cNvPr>
          <p:cNvSpPr txBox="1"/>
          <p:nvPr/>
        </p:nvSpPr>
        <p:spPr>
          <a:xfrm>
            <a:off x="516045" y="1127346"/>
            <a:ext cx="5688361" cy="2306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</a:t>
            </a:r>
            <a:r>
              <a:rPr lang="ko-KR" altLang="en-US" b="1"/>
              <a:t>다중공산성</a:t>
            </a:r>
            <a:endParaRPr lang="en-US" altLang="ko-KR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/>
              <a:t>VIF(</a:t>
            </a:r>
            <a:r>
              <a:rPr lang="ko-KR" altLang="en-US" sz="1600" err="1"/>
              <a:t>분산팽창요인</a:t>
            </a:r>
            <a:r>
              <a:rPr lang="en-US" altLang="ko-KR" sz="1600"/>
              <a:t>)</a:t>
            </a:r>
            <a:r>
              <a:rPr lang="ko-KR" altLang="en-US" sz="1600"/>
              <a:t>을 계산하여 독립변수의 다중공산성 확인</a:t>
            </a:r>
            <a:endParaRPr lang="en-US" altLang="ko-KR" sz="16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기상 날씨 데이터들의 </a:t>
            </a:r>
            <a:r>
              <a:rPr lang="en-US" altLang="ko-KR" sz="1600"/>
              <a:t>VIF </a:t>
            </a:r>
            <a:r>
              <a:rPr lang="ko-KR" altLang="en-US" sz="1600"/>
              <a:t>값이 너무 높게 </a:t>
            </a:r>
            <a:r>
              <a:rPr lang="ko-KR" altLang="en-US" sz="1600" err="1"/>
              <a:t>나오는걸</a:t>
            </a:r>
            <a:r>
              <a:rPr lang="ko-KR" altLang="en-US" sz="1600"/>
              <a:t> 확인</a:t>
            </a:r>
          </a:p>
          <a:p>
            <a:pPr lvl="1">
              <a:lnSpc>
                <a:spcPct val="150000"/>
              </a:lnSpc>
            </a:pPr>
            <a:endParaRPr lang="en-US" altLang="ko-KR" sz="1600"/>
          </a:p>
        </p:txBody>
      </p:sp>
      <p:pic>
        <p:nvPicPr>
          <p:cNvPr id="6" name="그림 5" descr="텍스트, 메뉴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67C68B-5749-81EF-A30D-08E48236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33" y="1355129"/>
            <a:ext cx="2260584" cy="4365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9B8B3C-77A9-8079-89EB-580449642BAF}"/>
              </a:ext>
            </a:extLst>
          </p:cNvPr>
          <p:cNvSpPr txBox="1"/>
          <p:nvPr/>
        </p:nvSpPr>
        <p:spPr>
          <a:xfrm>
            <a:off x="516045" y="3434196"/>
            <a:ext cx="548640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/>
              <a:t>VIF </a:t>
            </a:r>
            <a:r>
              <a:rPr lang="ko-KR" altLang="en-US" sz="1600" b="1"/>
              <a:t>값이 너무 높은 이유</a:t>
            </a:r>
            <a:endParaRPr lang="en-US" altLang="ko-KR" sz="16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비슷한 카테고리의 값들이 너무 많아 </a:t>
            </a:r>
            <a:r>
              <a:rPr lang="en-US" altLang="ko-KR" sz="1600"/>
              <a:t>VIF</a:t>
            </a:r>
            <a:r>
              <a:rPr lang="ko-KR" altLang="en-US" sz="1600"/>
              <a:t>값이 높게 측정됩니다</a:t>
            </a:r>
            <a:r>
              <a:rPr lang="en-US" altLang="ko-KR" sz="16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이를 해결하기 위해 비슷한 카테고리의 변수들끼리 묶어 카테고리 당 하나의 변수를 선택합니다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03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87B4E-D9EE-8482-6411-E883E7135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2F02E0-7F2A-7781-B0E2-8B9E683E3A72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변수선택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F392E-F903-9FC5-8194-BF49C4C70E5F}"/>
              </a:ext>
            </a:extLst>
          </p:cNvPr>
          <p:cNvSpPr txBox="1"/>
          <p:nvPr/>
        </p:nvSpPr>
        <p:spPr>
          <a:xfrm>
            <a:off x="516045" y="1127983"/>
            <a:ext cx="6074878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/>
              <a:t> </a:t>
            </a:r>
            <a:r>
              <a:rPr lang="ko-KR" altLang="en-US" b="1"/>
              <a:t>최종 선택된 변수</a:t>
            </a:r>
            <a:endParaRPr lang="en-US" altLang="ko-KR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각 카테고리 당 상관관계와 정보량 등을 바탕으로 선택된 최종 변수들과 </a:t>
            </a:r>
            <a:r>
              <a:rPr lang="en-US" altLang="ko-KR" sz="1600"/>
              <a:t>VIF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1C7A7E-8BE5-9BC1-2E88-E14AA203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80" y="1100719"/>
            <a:ext cx="2238375" cy="1895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817364-4F55-BD85-B442-D6C934FAA047}"/>
              </a:ext>
            </a:extLst>
          </p:cNvPr>
          <p:cNvSpPr txBox="1"/>
          <p:nvPr/>
        </p:nvSpPr>
        <p:spPr>
          <a:xfrm>
            <a:off x="516045" y="3201854"/>
            <a:ext cx="4572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훈련에 사용될 최종 데이터셋</a:t>
            </a:r>
            <a:endParaRPr lang="en-US" altLang="ko-KR" b="1"/>
          </a:p>
        </p:txBody>
      </p:sp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4DB347-0FF5-6FAD-CC75-055E64B9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871211"/>
            <a:ext cx="73914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7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AF9421-BF31-5E91-52B3-513A150F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>
            <a:extLst>
              <a:ext uri="{FF2B5EF4-FFF2-40B4-BE49-F238E27FC236}">
                <a16:creationId xmlns:a16="http://schemas.microsoft.com/office/drawing/2014/main" id="{C729328B-AE33-E0A2-F179-A7BD0D51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5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>
            <a:extLst>
              <a:ext uri="{FF2B5EF4-FFF2-40B4-BE49-F238E27FC236}">
                <a16:creationId xmlns:a16="http://schemas.microsoft.com/office/drawing/2014/main" id="{EC45CED1-4515-294B-FA35-9B7933D6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8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E8F74BB-D210-AF04-A562-83A14166F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02268"/>
              </p:ext>
            </p:extLst>
          </p:nvPr>
        </p:nvGraphicFramePr>
        <p:xfrm>
          <a:off x="7604760" y="1424942"/>
          <a:ext cx="1371600" cy="354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441">
                  <a:extLst>
                    <a:ext uri="{9D8B030D-6E8A-4147-A177-3AD203B41FA5}">
                      <a16:colId xmlns:a16="http://schemas.microsoft.com/office/drawing/2014/main" val="1325571510"/>
                    </a:ext>
                  </a:extLst>
                </a:gridCol>
                <a:gridCol w="950159">
                  <a:extLst>
                    <a:ext uri="{9D8B030D-6E8A-4147-A177-3AD203B41FA5}">
                      <a16:colId xmlns:a16="http://schemas.microsoft.com/office/drawing/2014/main" val="2620079154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code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Model Name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044027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M1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SimpleDNN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</a:t>
                      </a:r>
                      <a:r>
                        <a:rPr lang="ko-KR" altLang="en-US" sz="700" b="1"/>
                        <a:t>날짜 미포함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92173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M2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err="1"/>
                        <a:t>SimpleDNN</a:t>
                      </a:r>
                      <a:endParaRPr lang="en-US" altLang="ko-KR" sz="7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</a:t>
                      </a:r>
                      <a:r>
                        <a:rPr lang="ko-KR" altLang="en-US" sz="700" b="1"/>
                        <a:t>날짜 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11163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M3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err="1"/>
                        <a:t>SimpleDNN</a:t>
                      </a:r>
                      <a:endParaRPr lang="en-US" altLang="ko-KR" sz="7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(LAG</a:t>
                      </a:r>
                      <a:r>
                        <a:rPr lang="ko-KR" altLang="en-US" sz="700" b="1"/>
                        <a:t> 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38212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M4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err="1"/>
                        <a:t>SimpleDNN</a:t>
                      </a:r>
                      <a:endParaRPr lang="en-US" altLang="ko-KR" sz="7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(LAG_</a:t>
                      </a:r>
                      <a:r>
                        <a:rPr lang="ko-KR" altLang="en-US" sz="700" b="1"/>
                        <a:t>휴일 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59269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M5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err="1"/>
                        <a:t>EmbeddingDNN</a:t>
                      </a:r>
                      <a:endParaRPr lang="en-US" altLang="ko-KR" sz="7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(LAG_</a:t>
                      </a:r>
                      <a:r>
                        <a:rPr lang="ko-KR" altLang="en-US" sz="700" b="1"/>
                        <a:t>휴일 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002411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M6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dirty="0" err="1"/>
                        <a:t>EmbeddingDNN</a:t>
                      </a:r>
                      <a:endParaRPr lang="en-US" altLang="ko-KR" sz="7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dirty="0"/>
                        <a:t>(LAG_</a:t>
                      </a:r>
                      <a:r>
                        <a:rPr lang="ko-KR" altLang="en-US" sz="700" b="1" dirty="0"/>
                        <a:t>휴일 포함</a:t>
                      </a:r>
                      <a:r>
                        <a:rPr lang="en-US" altLang="ko-KR" sz="700" b="1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19478"/>
                  </a:ext>
                </a:extLst>
              </a:tr>
              <a:tr h="375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M7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err="1"/>
                        <a:t>EmbeddingDNN</a:t>
                      </a:r>
                      <a:endParaRPr lang="en-US" altLang="ko-KR" sz="700" b="1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(LAG_</a:t>
                      </a:r>
                      <a:r>
                        <a:rPr lang="ko-KR" altLang="en-US" sz="700" b="1"/>
                        <a:t>휴일 포함</a:t>
                      </a:r>
                      <a:r>
                        <a:rPr lang="en-US" altLang="ko-KR" sz="700" b="1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388529"/>
                  </a:ext>
                </a:extLst>
              </a:tr>
              <a:tr h="295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M8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/>
                        <a:t>LIGHTGMB</a:t>
                      </a:r>
                      <a:endParaRPr lang="ko-KR" altLang="en-US" sz="7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940809"/>
                  </a:ext>
                </a:extLst>
              </a:tr>
              <a:tr h="295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/>
                        <a:t>M9</a:t>
                      </a:r>
                      <a:endParaRPr lang="ko-KR" altLang="en-US" sz="9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1" dirty="0" err="1"/>
                        <a:t>XGBoost</a:t>
                      </a:r>
                      <a:endParaRPr lang="ko-KR" altLang="en-US" sz="7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702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4D1267B-5CCB-795A-D385-F05ADBC05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10992"/>
              </p:ext>
            </p:extLst>
          </p:nvPr>
        </p:nvGraphicFramePr>
        <p:xfrm>
          <a:off x="1021080" y="1755140"/>
          <a:ext cx="2217420" cy="1681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4402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고은채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24119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데이터 수집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기상데이터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전처리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EDA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머신러닝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 모델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웹사이트 구현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C6F079-50F8-DBF5-1241-3CC00438E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80041"/>
              </p:ext>
            </p:extLst>
          </p:nvPr>
        </p:nvGraphicFramePr>
        <p:xfrm>
          <a:off x="3756660" y="1752600"/>
          <a:ext cx="2217420" cy="1681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4402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김동준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24119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수집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정합성 확보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EDA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머신러닝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 모델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모델 성능 향상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 (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휴일여부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52E1D-A1D6-97F3-BD13-5D6F5364D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69192"/>
              </p:ext>
            </p:extLst>
          </p:nvPr>
        </p:nvGraphicFramePr>
        <p:xfrm>
          <a:off x="6408420" y="1747520"/>
          <a:ext cx="2217420" cy="1681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4402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>
                          <a:solidFill>
                            <a:sysClr val="windowText" lastClr="000000"/>
                          </a:solidFill>
                        </a:rPr>
                        <a:t>김재학</a:t>
                      </a:r>
                      <a:endParaRPr lang="ko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24119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수집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기상데이터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전처리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EDA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딥러닝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모델성능 향상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휴일 여부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F867129-19CC-DAD3-7D2A-FA9B9A8A9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358602"/>
              </p:ext>
            </p:extLst>
          </p:nvPr>
        </p:nvGraphicFramePr>
        <p:xfrm>
          <a:off x="2354580" y="3863631"/>
          <a:ext cx="2217420" cy="1681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4402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김지훈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24119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수집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전력데이터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전처리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EDA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</a:rPr>
                        <a:t>머신러닝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 모델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모델 성능 향상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(Embedding Layer)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9C8302-AD68-7EF6-B6E5-6EDD8ED8E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53524"/>
              </p:ext>
            </p:extLst>
          </p:nvPr>
        </p:nvGraphicFramePr>
        <p:xfrm>
          <a:off x="5101590" y="3863631"/>
          <a:ext cx="2217420" cy="1681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7420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4402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백승도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241196"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수집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데이터 정합성 확보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EDA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딥러닝 모델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</a:rPr>
                        <a:t>모델 성능 향상 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(Embedding </a:t>
                      </a:r>
                      <a:r>
                        <a:rPr lang="en-US" altLang="ko-KR" sz="1200" err="1">
                          <a:solidFill>
                            <a:sysClr val="windowText" lastClr="000000"/>
                          </a:solidFill>
                        </a:rPr>
                        <a:t>Lyaer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</a:rPr>
                        <a:t>, LAG)</a:t>
                      </a:r>
                      <a:endParaRPr lang="ko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6F055D9-4570-ADDF-17F3-89061A5BF0CD}"/>
              </a:ext>
            </a:extLst>
          </p:cNvPr>
          <p:cNvSpPr txBox="1"/>
          <p:nvPr/>
        </p:nvSpPr>
        <p:spPr>
          <a:xfrm>
            <a:off x="353085" y="331278"/>
            <a:ext cx="2978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업무 분장</a:t>
            </a:r>
          </a:p>
        </p:txBody>
      </p:sp>
    </p:spTree>
    <p:extLst>
      <p:ext uri="{BB962C8B-B14F-4D97-AF65-F5344CB8AC3E}">
        <p14:creationId xmlns:p14="http://schemas.microsoft.com/office/powerpoint/2010/main" val="113550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image.png">
            <a:extLst>
              <a:ext uri="{FF2B5EF4-FFF2-40B4-BE49-F238E27FC236}">
                <a16:creationId xmlns:a16="http://schemas.microsoft.com/office/drawing/2014/main" id="{4B4BA202-5C34-7985-E881-E1EAAA9E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DD467-0C13-13C3-2D27-D426348DD077}"/>
              </a:ext>
            </a:extLst>
          </p:cNvPr>
          <p:cNvSpPr txBox="1"/>
          <p:nvPr/>
        </p:nvSpPr>
        <p:spPr>
          <a:xfrm>
            <a:off x="431800" y="477460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Verdana" panose="020B0604030504040204" pitchFamily="34" charset="0"/>
                <a:ea typeface="Verdana" panose="020B0604030504040204" pitchFamily="34" charset="0"/>
              </a:rPr>
              <a:t>Appendix : Flask Webpage</a:t>
            </a:r>
            <a:endParaRPr lang="ko-KR" altLang="en-US" sz="3600" b="1">
              <a:latin typeface="Verdana" panose="020B060403050404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3" name="Picture 1" descr="ab04a0b5-9b5e-4607-a4a7-09402df4ee42.png">
            <a:extLst>
              <a:ext uri="{FF2B5EF4-FFF2-40B4-BE49-F238E27FC236}">
                <a16:creationId xmlns:a16="http://schemas.microsoft.com/office/drawing/2014/main" id="{2504F6E8-9740-3FD2-93D5-293F230C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02462"/>
            <a:ext cx="8845489" cy="4036337"/>
          </a:xfrm>
          <a:prstGeom prst="rect">
            <a:avLst/>
          </a:prstGeom>
        </p:spPr>
      </p:pic>
      <p:sp>
        <p:nvSpPr>
          <p:cNvPr id="4" name="Down Arrow 2">
            <a:extLst>
              <a:ext uri="{FF2B5EF4-FFF2-40B4-BE49-F238E27FC236}">
                <a16:creationId xmlns:a16="http://schemas.microsoft.com/office/drawing/2014/main" id="{F596DEC0-3782-3995-7FEE-23DBEC634847}"/>
              </a:ext>
            </a:extLst>
          </p:cNvPr>
          <p:cNvSpPr/>
          <p:nvPr/>
        </p:nvSpPr>
        <p:spPr>
          <a:xfrm>
            <a:off x="3246119" y="1489237"/>
            <a:ext cx="415885" cy="852527"/>
          </a:xfrm>
          <a:prstGeom prst="down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29C98-4025-CB5B-3FA0-7BA58B6611C4}"/>
              </a:ext>
            </a:extLst>
          </p:cNvPr>
          <p:cNvSpPr txBox="1"/>
          <p:nvPr/>
        </p:nvSpPr>
        <p:spPr>
          <a:xfrm>
            <a:off x="2107982" y="2707211"/>
            <a:ext cx="295740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① </a:t>
            </a:r>
            <a:r>
              <a:rPr err="1"/>
              <a:t>예측</a:t>
            </a:r>
            <a:r>
              <a:t> </a:t>
            </a:r>
            <a:r>
              <a:rPr err="1"/>
              <a:t>바로</a:t>
            </a:r>
            <a:r>
              <a:t> </a:t>
            </a:r>
            <a:r>
              <a:rPr err="1"/>
              <a:t>해보기</a:t>
            </a:r>
            <a:br>
              <a:rPr/>
            </a:br>
            <a:r>
              <a:t>→ </a:t>
            </a:r>
            <a:r>
              <a:rPr err="1"/>
              <a:t>예측</a:t>
            </a:r>
            <a:r>
              <a:t> </a:t>
            </a:r>
            <a:r>
              <a:rPr err="1"/>
              <a:t>시뮬레이터</a:t>
            </a:r>
            <a:r>
              <a:t> </a:t>
            </a:r>
            <a:r>
              <a:rPr err="1"/>
              <a:t>섹션으로</a:t>
            </a:r>
            <a:r>
              <a:t> </a:t>
            </a:r>
            <a:r>
              <a:rPr err="1"/>
              <a:t>이동</a:t>
            </a:r>
            <a:endParaRPr/>
          </a:p>
        </p:txBody>
      </p:sp>
      <p:sp>
        <p:nvSpPr>
          <p:cNvPr id="6" name="Down Arrow 4">
            <a:extLst>
              <a:ext uri="{FF2B5EF4-FFF2-40B4-BE49-F238E27FC236}">
                <a16:creationId xmlns:a16="http://schemas.microsoft.com/office/drawing/2014/main" id="{CE7DFD0A-1909-251E-669E-F9E43363CC6C}"/>
              </a:ext>
            </a:extLst>
          </p:cNvPr>
          <p:cNvSpPr/>
          <p:nvPr/>
        </p:nvSpPr>
        <p:spPr>
          <a:xfrm>
            <a:off x="4196442" y="1490152"/>
            <a:ext cx="415885" cy="852527"/>
          </a:xfrm>
          <a:prstGeom prst="down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23DB-CED9-C500-8F4D-0E71F5D1A1F6}"/>
              </a:ext>
            </a:extLst>
          </p:cNvPr>
          <p:cNvSpPr txBox="1"/>
          <p:nvPr/>
        </p:nvSpPr>
        <p:spPr>
          <a:xfrm>
            <a:off x="3670263" y="3122781"/>
            <a:ext cx="295740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② </a:t>
            </a:r>
            <a:r>
              <a:rPr err="1"/>
              <a:t>모델</a:t>
            </a:r>
            <a:r>
              <a:t> </a:t>
            </a:r>
            <a:r>
              <a:rPr err="1"/>
              <a:t>성능</a:t>
            </a:r>
            <a:r>
              <a:t> </a:t>
            </a:r>
            <a:r>
              <a:rPr err="1"/>
              <a:t>보기</a:t>
            </a:r>
            <a:br>
              <a:rPr/>
            </a:br>
            <a:r>
              <a:t>→ </a:t>
            </a:r>
            <a:r>
              <a:rPr err="1"/>
              <a:t>모델</a:t>
            </a:r>
            <a:r>
              <a:t> </a:t>
            </a:r>
            <a:r>
              <a:rPr err="1"/>
              <a:t>성능</a:t>
            </a:r>
            <a:r>
              <a:t> </a:t>
            </a:r>
            <a:r>
              <a:rPr err="1"/>
              <a:t>비교</a:t>
            </a:r>
            <a:r>
              <a:t> </a:t>
            </a:r>
            <a:r>
              <a:rPr err="1"/>
              <a:t>그래프</a:t>
            </a:r>
            <a:r>
              <a:t> </a:t>
            </a:r>
            <a:r>
              <a:rPr err="1"/>
              <a:t>이동</a:t>
            </a:r>
            <a:endParaRPr/>
          </a:p>
        </p:txBody>
      </p:sp>
      <p:sp>
        <p:nvSpPr>
          <p:cNvPr id="8" name="Down Arrow 6">
            <a:extLst>
              <a:ext uri="{FF2B5EF4-FFF2-40B4-BE49-F238E27FC236}">
                <a16:creationId xmlns:a16="http://schemas.microsoft.com/office/drawing/2014/main" id="{E93E49D1-D0D0-090F-0103-39D53DCC3EAD}"/>
              </a:ext>
            </a:extLst>
          </p:cNvPr>
          <p:cNvSpPr/>
          <p:nvPr/>
        </p:nvSpPr>
        <p:spPr>
          <a:xfrm>
            <a:off x="4941025" y="1490152"/>
            <a:ext cx="415885" cy="852527"/>
          </a:xfrm>
          <a:prstGeom prst="down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17319-1D6A-7AE9-0B74-F20207E1E784}"/>
              </a:ext>
            </a:extLst>
          </p:cNvPr>
          <p:cNvSpPr txBox="1"/>
          <p:nvPr/>
        </p:nvSpPr>
        <p:spPr>
          <a:xfrm>
            <a:off x="4941025" y="3559336"/>
            <a:ext cx="295740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③ </a:t>
            </a:r>
            <a:r>
              <a:rPr err="1"/>
              <a:t>전처리</a:t>
            </a:r>
            <a:r>
              <a:t> </a:t>
            </a:r>
            <a:r>
              <a:rPr err="1"/>
              <a:t>과정</a:t>
            </a:r>
            <a:br>
              <a:rPr/>
            </a:br>
            <a:r>
              <a:t>→ </a:t>
            </a:r>
            <a:r>
              <a:rPr err="1"/>
              <a:t>데이터</a:t>
            </a:r>
            <a:r>
              <a:t> </a:t>
            </a:r>
            <a:r>
              <a:rPr err="1"/>
              <a:t>전처리</a:t>
            </a:r>
            <a:r>
              <a:t> 및 </a:t>
            </a:r>
            <a:r>
              <a:rPr err="1"/>
              <a:t>피처</a:t>
            </a:r>
            <a:r>
              <a:t> </a:t>
            </a:r>
            <a:r>
              <a:rPr err="1"/>
              <a:t>엔지니어링</a:t>
            </a:r>
            <a:r>
              <a:t> </a:t>
            </a:r>
            <a:r>
              <a:rPr err="1"/>
              <a:t>설명</a:t>
            </a:r>
            <a:endParaRPr/>
          </a:p>
        </p:txBody>
      </p:sp>
      <p:sp>
        <p:nvSpPr>
          <p:cNvPr id="10" name="Down Arrow 8">
            <a:extLst>
              <a:ext uri="{FF2B5EF4-FFF2-40B4-BE49-F238E27FC236}">
                <a16:creationId xmlns:a16="http://schemas.microsoft.com/office/drawing/2014/main" id="{63B1E5AE-3E7C-46F9-407D-68396B92C79E}"/>
              </a:ext>
            </a:extLst>
          </p:cNvPr>
          <p:cNvSpPr/>
          <p:nvPr/>
        </p:nvSpPr>
        <p:spPr>
          <a:xfrm>
            <a:off x="5665547" y="1490152"/>
            <a:ext cx="415885" cy="852527"/>
          </a:xfrm>
          <a:prstGeom prst="down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A9FB6-2537-8FB5-E468-E4F73AEBB016}"/>
              </a:ext>
            </a:extLst>
          </p:cNvPr>
          <p:cNvSpPr txBox="1"/>
          <p:nvPr/>
        </p:nvSpPr>
        <p:spPr>
          <a:xfrm>
            <a:off x="5578244" y="4036390"/>
            <a:ext cx="295740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④ EDA </a:t>
            </a:r>
            <a:r>
              <a:rPr err="1"/>
              <a:t>분석</a:t>
            </a:r>
            <a:br>
              <a:rPr/>
            </a:br>
            <a:r>
              <a:t>→ </a:t>
            </a:r>
            <a:r>
              <a:rPr err="1"/>
              <a:t>데이터</a:t>
            </a:r>
            <a:r>
              <a:t> </a:t>
            </a:r>
            <a:r>
              <a:rPr err="1"/>
              <a:t>탐색</a:t>
            </a:r>
            <a:r>
              <a:t> </a:t>
            </a:r>
            <a:r>
              <a:rPr err="1"/>
              <a:t>분석</a:t>
            </a:r>
            <a:r>
              <a:t> </a:t>
            </a:r>
            <a:r>
              <a:rPr err="1"/>
              <a:t>결과</a:t>
            </a:r>
            <a:r>
              <a:t> </a:t>
            </a:r>
            <a:r>
              <a:rPr err="1"/>
              <a:t>이동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726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C064E-E410-EE8E-7933-5468A37BB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DD58C-712C-BDF7-309D-3FE6AA7E075B}"/>
              </a:ext>
            </a:extLst>
          </p:cNvPr>
          <p:cNvSpPr txBox="1"/>
          <p:nvPr/>
        </p:nvSpPr>
        <p:spPr>
          <a:xfrm>
            <a:off x="431800" y="477460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Verdana" panose="020B0604030504040204" pitchFamily="34" charset="0"/>
                <a:ea typeface="Verdana" panose="020B0604030504040204" pitchFamily="34" charset="0"/>
              </a:rPr>
              <a:t>Appendix : Flask Webpage</a:t>
            </a:r>
            <a:endParaRPr lang="ko-KR" altLang="en-US" sz="3600" b="1">
              <a:latin typeface="Verdana" panose="020B060403050404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12" name="Picture 1" descr="3.png">
            <a:extLst>
              <a:ext uri="{FF2B5EF4-FFF2-40B4-BE49-F238E27FC236}">
                <a16:creationId xmlns:a16="http://schemas.microsoft.com/office/drawing/2014/main" id="{1FCC93A7-AF8F-1538-F03D-0F85F16D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6" y="1123791"/>
            <a:ext cx="8277227" cy="5647483"/>
          </a:xfrm>
          <a:prstGeom prst="rect">
            <a:avLst/>
          </a:prstGeom>
        </p:spPr>
      </p:pic>
      <p:sp>
        <p:nvSpPr>
          <p:cNvPr id="13" name="Left Arrow 2">
            <a:extLst>
              <a:ext uri="{FF2B5EF4-FFF2-40B4-BE49-F238E27FC236}">
                <a16:creationId xmlns:a16="http://schemas.microsoft.com/office/drawing/2014/main" id="{6F9811BE-A268-C386-3F8D-19D1F2157275}"/>
              </a:ext>
            </a:extLst>
          </p:cNvPr>
          <p:cNvSpPr/>
          <p:nvPr/>
        </p:nvSpPr>
        <p:spPr>
          <a:xfrm>
            <a:off x="4130062" y="1520261"/>
            <a:ext cx="775990" cy="329389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B8459-E06A-2D06-BF34-ACFBF53E27FB}"/>
              </a:ext>
            </a:extLst>
          </p:cNvPr>
          <p:cNvSpPr txBox="1"/>
          <p:nvPr/>
        </p:nvSpPr>
        <p:spPr>
          <a:xfrm>
            <a:off x="5012738" y="1459469"/>
            <a:ext cx="336262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① </a:t>
            </a:r>
            <a:r>
              <a:rPr err="1"/>
              <a:t>입력</a:t>
            </a:r>
            <a:r>
              <a:t> </a:t>
            </a:r>
            <a:r>
              <a:rPr err="1"/>
              <a:t>방식</a:t>
            </a:r>
            <a:r>
              <a:t> </a:t>
            </a:r>
            <a:r>
              <a:rPr err="1"/>
              <a:t>선택</a:t>
            </a:r>
            <a:r>
              <a:t>: </a:t>
            </a:r>
            <a:r>
              <a:rPr err="1"/>
              <a:t>환경</a:t>
            </a:r>
            <a:r>
              <a:t> </a:t>
            </a:r>
            <a:r>
              <a:rPr err="1"/>
              <a:t>변수</a:t>
            </a:r>
            <a:r>
              <a:t>(</a:t>
            </a:r>
            <a:r>
              <a:rPr err="1"/>
              <a:t>시뮬레이션</a:t>
            </a:r>
            <a:r>
              <a:t>)</a:t>
            </a:r>
            <a:br>
              <a:rPr/>
            </a:br>
            <a:r>
              <a:t>→ </a:t>
            </a:r>
            <a:r>
              <a:rPr err="1"/>
              <a:t>사용자가</a:t>
            </a:r>
            <a:r>
              <a:t> </a:t>
            </a:r>
            <a:r>
              <a:rPr err="1"/>
              <a:t>직접</a:t>
            </a:r>
            <a:r>
              <a:t> </a:t>
            </a:r>
            <a:r>
              <a:rPr err="1"/>
              <a:t>조건을</a:t>
            </a:r>
            <a:r>
              <a:t> </a:t>
            </a:r>
            <a:r>
              <a:rPr err="1"/>
              <a:t>조정해</a:t>
            </a:r>
            <a:r>
              <a:t> </a:t>
            </a:r>
            <a:r>
              <a:rPr err="1"/>
              <a:t>가상</a:t>
            </a:r>
            <a:r>
              <a:t> </a:t>
            </a:r>
            <a:r>
              <a:rPr err="1"/>
              <a:t>시나리오</a:t>
            </a:r>
            <a:r>
              <a:t> </a:t>
            </a:r>
            <a:r>
              <a:rPr err="1"/>
              <a:t>예측</a:t>
            </a:r>
            <a:endParaRPr/>
          </a:p>
        </p:txBody>
      </p:sp>
      <p:sp>
        <p:nvSpPr>
          <p:cNvPr id="15" name="Left Arrow 4">
            <a:extLst>
              <a:ext uri="{FF2B5EF4-FFF2-40B4-BE49-F238E27FC236}">
                <a16:creationId xmlns:a16="http://schemas.microsoft.com/office/drawing/2014/main" id="{9ADA9E22-8146-5675-1CDE-F99590AB3479}"/>
              </a:ext>
            </a:extLst>
          </p:cNvPr>
          <p:cNvSpPr/>
          <p:nvPr/>
        </p:nvSpPr>
        <p:spPr>
          <a:xfrm>
            <a:off x="4189778" y="2371214"/>
            <a:ext cx="775990" cy="329389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B9CE2-E075-D431-7A8B-11FC1AD41B55}"/>
              </a:ext>
            </a:extLst>
          </p:cNvPr>
          <p:cNvSpPr txBox="1"/>
          <p:nvPr/>
        </p:nvSpPr>
        <p:spPr>
          <a:xfrm>
            <a:off x="5091115" y="2376160"/>
            <a:ext cx="3362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② STEP 1. </a:t>
            </a:r>
            <a:r>
              <a:rPr err="1"/>
              <a:t>대상</a:t>
            </a:r>
            <a:r>
              <a:t> </a:t>
            </a:r>
            <a:r>
              <a:rPr err="1"/>
              <a:t>지역</a:t>
            </a:r>
            <a:r>
              <a:t> </a:t>
            </a:r>
            <a:r>
              <a:rPr err="1"/>
              <a:t>선택</a:t>
            </a:r>
            <a:br>
              <a:rPr/>
            </a:br>
            <a:r>
              <a:t>→ </a:t>
            </a:r>
            <a:r>
              <a:rPr err="1"/>
              <a:t>지역별</a:t>
            </a:r>
            <a:r>
              <a:t> </a:t>
            </a:r>
            <a:r>
              <a:rPr err="1"/>
              <a:t>전력</a:t>
            </a:r>
            <a:r>
              <a:t> </a:t>
            </a:r>
            <a:r>
              <a:rPr err="1"/>
              <a:t>사용</a:t>
            </a:r>
            <a:r>
              <a:t> </a:t>
            </a:r>
            <a:r>
              <a:rPr err="1"/>
              <a:t>패턴</a:t>
            </a:r>
            <a:r>
              <a:t> </a:t>
            </a:r>
            <a:r>
              <a:rPr err="1"/>
              <a:t>반영</a:t>
            </a:r>
            <a:endParaRPr/>
          </a:p>
        </p:txBody>
      </p:sp>
      <p:sp>
        <p:nvSpPr>
          <p:cNvPr id="17" name="Left Arrow 6">
            <a:extLst>
              <a:ext uri="{FF2B5EF4-FFF2-40B4-BE49-F238E27FC236}">
                <a16:creationId xmlns:a16="http://schemas.microsoft.com/office/drawing/2014/main" id="{87C76C72-DB67-0E65-1579-7304F11E8EBA}"/>
              </a:ext>
            </a:extLst>
          </p:cNvPr>
          <p:cNvSpPr/>
          <p:nvPr/>
        </p:nvSpPr>
        <p:spPr>
          <a:xfrm>
            <a:off x="4189778" y="3742814"/>
            <a:ext cx="775990" cy="329389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C4A7FA-EF55-0EE7-9D93-CF0B7C0AF486}"/>
              </a:ext>
            </a:extLst>
          </p:cNvPr>
          <p:cNvSpPr txBox="1"/>
          <p:nvPr/>
        </p:nvSpPr>
        <p:spPr>
          <a:xfrm>
            <a:off x="5091115" y="3656320"/>
            <a:ext cx="3362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③ STEP 2. </a:t>
            </a:r>
            <a:r>
              <a:rPr err="1"/>
              <a:t>환경</a:t>
            </a:r>
            <a:r>
              <a:t> </a:t>
            </a:r>
            <a:r>
              <a:rPr err="1"/>
              <a:t>변수</a:t>
            </a:r>
            <a:r>
              <a:t> </a:t>
            </a:r>
            <a:r>
              <a:rPr err="1"/>
              <a:t>입력</a:t>
            </a:r>
            <a:br>
              <a:rPr/>
            </a:br>
            <a:r>
              <a:t>→ </a:t>
            </a:r>
            <a:r>
              <a:rPr err="1"/>
              <a:t>기온·습도·기압</a:t>
            </a:r>
            <a:r>
              <a:t> 등 </a:t>
            </a:r>
            <a:r>
              <a:rPr err="1"/>
              <a:t>직접</a:t>
            </a:r>
            <a:r>
              <a:t> </a:t>
            </a:r>
            <a:r>
              <a:rPr err="1"/>
              <a:t>설정</a:t>
            </a:r>
            <a:endParaRPr/>
          </a:p>
        </p:txBody>
      </p:sp>
      <p:sp>
        <p:nvSpPr>
          <p:cNvPr id="19" name="Left Arrow 8">
            <a:extLst>
              <a:ext uri="{FF2B5EF4-FFF2-40B4-BE49-F238E27FC236}">
                <a16:creationId xmlns:a16="http://schemas.microsoft.com/office/drawing/2014/main" id="{35FC869D-0994-8FAC-AB34-01D1F2027C81}"/>
              </a:ext>
            </a:extLst>
          </p:cNvPr>
          <p:cNvSpPr/>
          <p:nvPr/>
        </p:nvSpPr>
        <p:spPr>
          <a:xfrm>
            <a:off x="4241096" y="5584676"/>
            <a:ext cx="775990" cy="329389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13841-511C-EB40-1FEB-6CCF8AA38811}"/>
              </a:ext>
            </a:extLst>
          </p:cNvPr>
          <p:cNvSpPr txBox="1"/>
          <p:nvPr/>
        </p:nvSpPr>
        <p:spPr>
          <a:xfrm>
            <a:off x="5091115" y="5498182"/>
            <a:ext cx="3362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④ </a:t>
            </a:r>
            <a:r>
              <a:rPr err="1"/>
              <a:t>과거</a:t>
            </a:r>
            <a:r>
              <a:t> </a:t>
            </a:r>
            <a:r>
              <a:rPr err="1"/>
              <a:t>전력</a:t>
            </a:r>
            <a:r>
              <a:t> </a:t>
            </a:r>
            <a:r>
              <a:rPr err="1"/>
              <a:t>사용량</a:t>
            </a:r>
            <a:r>
              <a:t> </a:t>
            </a:r>
            <a:r>
              <a:rPr err="1"/>
              <a:t>입력</a:t>
            </a:r>
            <a:br>
              <a:rPr/>
            </a:br>
            <a:r>
              <a:t>→ </a:t>
            </a:r>
            <a:r>
              <a:rPr err="1"/>
              <a:t>단기</a:t>
            </a:r>
            <a:r>
              <a:t> </a:t>
            </a:r>
            <a:r>
              <a:rPr err="1"/>
              <a:t>시계열</a:t>
            </a:r>
            <a:r>
              <a:t> </a:t>
            </a:r>
            <a:r>
              <a:rPr err="1"/>
              <a:t>패턴</a:t>
            </a:r>
            <a:r>
              <a:t> </a:t>
            </a:r>
            <a:r>
              <a:rPr err="1"/>
              <a:t>반영</a:t>
            </a:r>
            <a:endParaRPr/>
          </a:p>
        </p:txBody>
      </p:sp>
      <p:sp>
        <p:nvSpPr>
          <p:cNvPr id="21" name="Left Arrow 10">
            <a:extLst>
              <a:ext uri="{FF2B5EF4-FFF2-40B4-BE49-F238E27FC236}">
                <a16:creationId xmlns:a16="http://schemas.microsoft.com/office/drawing/2014/main" id="{C6081D3A-9370-73F1-7166-85FA6F6915FF}"/>
              </a:ext>
            </a:extLst>
          </p:cNvPr>
          <p:cNvSpPr/>
          <p:nvPr/>
        </p:nvSpPr>
        <p:spPr>
          <a:xfrm>
            <a:off x="7441496" y="4323178"/>
            <a:ext cx="775990" cy="329389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82879-53A0-4C3C-4FF9-96686225385E}"/>
              </a:ext>
            </a:extLst>
          </p:cNvPr>
          <p:cNvSpPr txBox="1"/>
          <p:nvPr/>
        </p:nvSpPr>
        <p:spPr>
          <a:xfrm>
            <a:off x="6389936" y="4897291"/>
            <a:ext cx="3362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50" b="1">
                <a:latin typeface="Malgun Gothic"/>
              </a:defRPr>
            </a:pPr>
            <a:r>
              <a:t>⑤ </a:t>
            </a:r>
            <a:r>
              <a:rPr err="1"/>
              <a:t>분석</a:t>
            </a:r>
            <a:r>
              <a:t> 및 </a:t>
            </a:r>
            <a:r>
              <a:rPr err="1"/>
              <a:t>예측</a:t>
            </a:r>
            <a:r>
              <a:t> </a:t>
            </a:r>
            <a:r>
              <a:rPr err="1"/>
              <a:t>실행</a:t>
            </a:r>
            <a:br>
              <a:rPr/>
            </a:br>
            <a:r>
              <a:t>→ </a:t>
            </a:r>
            <a:r>
              <a:rPr err="1"/>
              <a:t>가상</a:t>
            </a:r>
            <a:r>
              <a:t> </a:t>
            </a:r>
            <a:r>
              <a:rPr err="1"/>
              <a:t>시나리오</a:t>
            </a:r>
            <a:r>
              <a:t> </a:t>
            </a:r>
            <a:r>
              <a:rPr err="1"/>
              <a:t>기반</a:t>
            </a:r>
            <a:r>
              <a:t> </a:t>
            </a:r>
            <a:r>
              <a:rPr err="1"/>
              <a:t>전력</a:t>
            </a:r>
            <a:r>
              <a:t> </a:t>
            </a:r>
            <a:r>
              <a:rPr err="1"/>
              <a:t>수요</a:t>
            </a:r>
            <a:r>
              <a:t> </a:t>
            </a:r>
            <a:r>
              <a:rPr err="1"/>
              <a:t>예측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956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A5A51-64A4-C55C-6AB5-DDAB6AF3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16169-8E25-78CA-43D0-66E3D74964DD}"/>
              </a:ext>
            </a:extLst>
          </p:cNvPr>
          <p:cNvSpPr txBox="1"/>
          <p:nvPr/>
        </p:nvSpPr>
        <p:spPr>
          <a:xfrm>
            <a:off x="431800" y="477460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Verdana" panose="020B0604030504040204" pitchFamily="34" charset="0"/>
                <a:ea typeface="Verdana" panose="020B0604030504040204" pitchFamily="34" charset="0"/>
              </a:rPr>
              <a:t>Appendix : Flask Webpage</a:t>
            </a:r>
            <a:endParaRPr lang="ko-KR" altLang="en-US" sz="3600" b="1">
              <a:latin typeface="Verdana" panose="020B060403050404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8A1E46-8D57-1D7E-215A-D4C8E48A4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362"/>
            <a:ext cx="9144000" cy="4139319"/>
          </a:xfrm>
          <a:prstGeom prst="rect">
            <a:avLst/>
          </a:prstGeom>
        </p:spPr>
      </p:pic>
      <p:sp>
        <p:nvSpPr>
          <p:cNvPr id="13" name="Left Arrow 2">
            <a:extLst>
              <a:ext uri="{FF2B5EF4-FFF2-40B4-BE49-F238E27FC236}">
                <a16:creationId xmlns:a16="http://schemas.microsoft.com/office/drawing/2014/main" id="{06DEB36C-C796-073C-B250-D9C34D30C421}"/>
              </a:ext>
            </a:extLst>
          </p:cNvPr>
          <p:cNvSpPr/>
          <p:nvPr/>
        </p:nvSpPr>
        <p:spPr>
          <a:xfrm>
            <a:off x="3314234" y="2091810"/>
            <a:ext cx="822960" cy="365760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493F6-9E5E-2315-F8BD-1A4D42911567}"/>
              </a:ext>
            </a:extLst>
          </p:cNvPr>
          <p:cNvSpPr txBox="1"/>
          <p:nvPr/>
        </p:nvSpPr>
        <p:spPr>
          <a:xfrm>
            <a:off x="4443237" y="2110774"/>
            <a:ext cx="329184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1">
                <a:latin typeface="Malgun Gothic"/>
              </a:defRPr>
            </a:pPr>
            <a:r>
              <a:t>① </a:t>
            </a:r>
            <a:r>
              <a:rPr err="1"/>
              <a:t>입력</a:t>
            </a:r>
            <a:r>
              <a:t> </a:t>
            </a:r>
            <a:r>
              <a:rPr err="1"/>
              <a:t>방식</a:t>
            </a:r>
            <a:r>
              <a:t> </a:t>
            </a:r>
            <a:r>
              <a:rPr err="1"/>
              <a:t>선택</a:t>
            </a:r>
            <a:br>
              <a:rPr/>
            </a:br>
            <a:r>
              <a:t>→ </a:t>
            </a:r>
            <a:r>
              <a:rPr err="1"/>
              <a:t>환경</a:t>
            </a:r>
            <a:r>
              <a:t> </a:t>
            </a:r>
            <a:r>
              <a:rPr err="1"/>
              <a:t>변수</a:t>
            </a:r>
            <a:r>
              <a:t> / </a:t>
            </a:r>
            <a:r>
              <a:rPr err="1"/>
              <a:t>날짜</a:t>
            </a:r>
            <a:r>
              <a:t> </a:t>
            </a:r>
            <a:r>
              <a:rPr err="1"/>
              <a:t>기준</a:t>
            </a:r>
            <a:r>
              <a:t> </a:t>
            </a:r>
            <a:r>
              <a:rPr err="1"/>
              <a:t>전환</a:t>
            </a:r>
            <a:endParaRPr/>
          </a:p>
        </p:txBody>
      </p:sp>
      <p:sp>
        <p:nvSpPr>
          <p:cNvPr id="15" name="Left Arrow 4">
            <a:extLst>
              <a:ext uri="{FF2B5EF4-FFF2-40B4-BE49-F238E27FC236}">
                <a16:creationId xmlns:a16="http://schemas.microsoft.com/office/drawing/2014/main" id="{7163F946-EE27-0466-5E46-8A3AFB2AA572}"/>
              </a:ext>
            </a:extLst>
          </p:cNvPr>
          <p:cNvSpPr/>
          <p:nvPr/>
        </p:nvSpPr>
        <p:spPr>
          <a:xfrm>
            <a:off x="3314234" y="2962997"/>
            <a:ext cx="822960" cy="365760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D0ECE-21E7-75ED-1767-82FBA43F0C0F}"/>
              </a:ext>
            </a:extLst>
          </p:cNvPr>
          <p:cNvSpPr txBox="1"/>
          <p:nvPr/>
        </p:nvSpPr>
        <p:spPr>
          <a:xfrm>
            <a:off x="4443237" y="2983758"/>
            <a:ext cx="329184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1">
                <a:latin typeface="Malgun Gothic"/>
              </a:defRPr>
            </a:pPr>
            <a:r>
              <a:t>② </a:t>
            </a:r>
            <a:r>
              <a:rPr err="1"/>
              <a:t>지역</a:t>
            </a:r>
            <a:r>
              <a:t> </a:t>
            </a:r>
            <a:r>
              <a:rPr err="1"/>
              <a:t>선택</a:t>
            </a:r>
            <a:br>
              <a:rPr/>
            </a:br>
            <a:r>
              <a:t>→ </a:t>
            </a:r>
            <a:r>
              <a:rPr err="1"/>
              <a:t>예측</a:t>
            </a:r>
            <a:r>
              <a:t> </a:t>
            </a:r>
            <a:r>
              <a:rPr err="1"/>
              <a:t>대상</a:t>
            </a:r>
            <a:r>
              <a:t> </a:t>
            </a:r>
            <a:r>
              <a:rPr err="1"/>
              <a:t>지역</a:t>
            </a:r>
            <a:r>
              <a:t> </a:t>
            </a:r>
            <a:r>
              <a:rPr err="1"/>
              <a:t>지정</a:t>
            </a:r>
            <a:endParaRPr/>
          </a:p>
        </p:txBody>
      </p:sp>
      <p:sp>
        <p:nvSpPr>
          <p:cNvPr id="17" name="Left Arrow 6">
            <a:extLst>
              <a:ext uri="{FF2B5EF4-FFF2-40B4-BE49-F238E27FC236}">
                <a16:creationId xmlns:a16="http://schemas.microsoft.com/office/drawing/2014/main" id="{E9335A9C-08C0-08C4-449D-FE7BD49D3704}"/>
              </a:ext>
            </a:extLst>
          </p:cNvPr>
          <p:cNvSpPr/>
          <p:nvPr/>
        </p:nvSpPr>
        <p:spPr>
          <a:xfrm>
            <a:off x="3314234" y="3845264"/>
            <a:ext cx="822960" cy="365760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35FD9-C088-1ADA-346E-6ACB4D939677}"/>
              </a:ext>
            </a:extLst>
          </p:cNvPr>
          <p:cNvSpPr txBox="1"/>
          <p:nvPr/>
        </p:nvSpPr>
        <p:spPr>
          <a:xfrm>
            <a:off x="4443237" y="3835700"/>
            <a:ext cx="329184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1">
                <a:latin typeface="Malgun Gothic"/>
              </a:defRPr>
            </a:pPr>
            <a:r>
              <a:t>③ </a:t>
            </a:r>
            <a:r>
              <a:rPr err="1"/>
              <a:t>기준</a:t>
            </a:r>
            <a:r>
              <a:t> </a:t>
            </a:r>
            <a:r>
              <a:rPr err="1"/>
              <a:t>날짜</a:t>
            </a:r>
            <a:r>
              <a:t> </a:t>
            </a:r>
            <a:r>
              <a:rPr err="1"/>
              <a:t>선택</a:t>
            </a:r>
            <a:br>
              <a:rPr/>
            </a:br>
            <a:r>
              <a:t>→ </a:t>
            </a:r>
            <a:r>
              <a:rPr err="1"/>
              <a:t>기상</a:t>
            </a:r>
            <a:r>
              <a:t> </a:t>
            </a:r>
            <a:r>
              <a:rPr err="1"/>
              <a:t>데이터</a:t>
            </a:r>
            <a:r>
              <a:t> </a:t>
            </a:r>
            <a:r>
              <a:rPr err="1"/>
              <a:t>자동</a:t>
            </a:r>
            <a:r>
              <a:t> </a:t>
            </a:r>
            <a:r>
              <a:rPr err="1"/>
              <a:t>반영</a:t>
            </a:r>
            <a:endParaRPr/>
          </a:p>
        </p:txBody>
      </p:sp>
      <p:sp>
        <p:nvSpPr>
          <p:cNvPr id="19" name="Left Arrow 8">
            <a:extLst>
              <a:ext uri="{FF2B5EF4-FFF2-40B4-BE49-F238E27FC236}">
                <a16:creationId xmlns:a16="http://schemas.microsoft.com/office/drawing/2014/main" id="{610B098B-9162-2F68-E1F1-38B08AD57431}"/>
              </a:ext>
            </a:extLst>
          </p:cNvPr>
          <p:cNvSpPr/>
          <p:nvPr/>
        </p:nvSpPr>
        <p:spPr>
          <a:xfrm>
            <a:off x="3314234" y="5005584"/>
            <a:ext cx="822960" cy="365760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2E2FB-726E-54DF-2CAC-EB8EC13BC417}"/>
              </a:ext>
            </a:extLst>
          </p:cNvPr>
          <p:cNvSpPr txBox="1"/>
          <p:nvPr/>
        </p:nvSpPr>
        <p:spPr>
          <a:xfrm>
            <a:off x="4443237" y="4959864"/>
            <a:ext cx="329184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1">
                <a:latin typeface="Malgun Gothic"/>
              </a:defRPr>
            </a:pPr>
            <a:r>
              <a:t>④ </a:t>
            </a:r>
            <a:r>
              <a:rPr err="1"/>
              <a:t>분석</a:t>
            </a:r>
            <a:r>
              <a:t> 및 </a:t>
            </a:r>
            <a:r>
              <a:rPr err="1"/>
              <a:t>예측</a:t>
            </a:r>
            <a:r>
              <a:t> </a:t>
            </a:r>
            <a:r>
              <a:rPr err="1"/>
              <a:t>실행</a:t>
            </a:r>
            <a:br>
              <a:rPr/>
            </a:br>
            <a:r>
              <a:t>→ </a:t>
            </a:r>
            <a:r>
              <a:rPr err="1"/>
              <a:t>모델</a:t>
            </a:r>
            <a:r>
              <a:t> </a:t>
            </a:r>
            <a:r>
              <a:rPr err="1"/>
              <a:t>추론</a:t>
            </a:r>
            <a:r>
              <a:t> </a:t>
            </a:r>
            <a:r>
              <a:rPr err="1"/>
              <a:t>수행</a:t>
            </a:r>
            <a:endParaRPr/>
          </a:p>
        </p:txBody>
      </p:sp>
      <p:sp>
        <p:nvSpPr>
          <p:cNvPr id="21" name="Left Arrow 10">
            <a:extLst>
              <a:ext uri="{FF2B5EF4-FFF2-40B4-BE49-F238E27FC236}">
                <a16:creationId xmlns:a16="http://schemas.microsoft.com/office/drawing/2014/main" id="{B0697892-B16D-D77B-3E50-CA0F903B6147}"/>
              </a:ext>
            </a:extLst>
          </p:cNvPr>
          <p:cNvSpPr/>
          <p:nvPr/>
        </p:nvSpPr>
        <p:spPr>
          <a:xfrm>
            <a:off x="6458650" y="3145877"/>
            <a:ext cx="822960" cy="365760"/>
          </a:xfrm>
          <a:prstGeom prst="leftArrow">
            <a:avLst/>
          </a:prstGeom>
          <a:solidFill>
            <a:srgbClr val="7C83FD"/>
          </a:solidFill>
          <a:ln>
            <a:solidFill>
              <a:srgbClr val="7C83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0056D5-81CD-74DF-AF85-92F5754EB880}"/>
              </a:ext>
            </a:extLst>
          </p:cNvPr>
          <p:cNvSpPr txBox="1"/>
          <p:nvPr/>
        </p:nvSpPr>
        <p:spPr>
          <a:xfrm>
            <a:off x="7307734" y="3134360"/>
            <a:ext cx="329184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1">
                <a:latin typeface="Malgun Gothic"/>
              </a:defRPr>
            </a:pPr>
            <a:r>
              <a:t>⑤ </a:t>
            </a:r>
            <a:r>
              <a:rPr err="1"/>
              <a:t>결과</a:t>
            </a:r>
            <a:r>
              <a:t> </a:t>
            </a:r>
            <a:r>
              <a:rPr err="1"/>
              <a:t>확인</a:t>
            </a:r>
            <a:br>
              <a:rPr/>
            </a:br>
            <a:r>
              <a:t>→ </a:t>
            </a:r>
            <a:r>
              <a:rPr err="1"/>
              <a:t>예측</a:t>
            </a:r>
            <a:r>
              <a:t> </a:t>
            </a:r>
            <a:r>
              <a:rPr err="1"/>
              <a:t>전력</a:t>
            </a:r>
            <a:r>
              <a:t> </a:t>
            </a:r>
            <a:r>
              <a:rPr err="1"/>
              <a:t>수요</a:t>
            </a:r>
            <a:r>
              <a:t> </a:t>
            </a:r>
            <a:r>
              <a:rPr err="1"/>
              <a:t>출력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183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B9A781-08C3-D4D9-CD19-A52933CB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3" y="1032095"/>
            <a:ext cx="8111905" cy="563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B9A24-D26D-A605-CAE3-372509910F51}"/>
              </a:ext>
            </a:extLst>
          </p:cNvPr>
          <p:cNvSpPr txBox="1"/>
          <p:nvPr/>
        </p:nvSpPr>
        <p:spPr>
          <a:xfrm>
            <a:off x="353085" y="331278"/>
            <a:ext cx="297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latin typeface="+mj-ea"/>
                <a:ea typeface="+mj-ea"/>
              </a:rPr>
              <a:t>Gantt</a:t>
            </a:r>
            <a:r>
              <a:rPr lang="ko-KR" altLang="en-US" sz="3600" b="1">
                <a:latin typeface="+mj-ea"/>
                <a:ea typeface="+mj-ea"/>
              </a:rPr>
              <a:t> </a:t>
            </a:r>
            <a:r>
              <a:rPr lang="en-US" altLang="ko-KR" sz="3600" b="1">
                <a:latin typeface="+mj-ea"/>
                <a:ea typeface="+mj-ea"/>
              </a:rPr>
              <a:t>Chart</a:t>
            </a:r>
            <a:endParaRPr lang="ko-KR" altLang="en-US" sz="36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5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94E70F5-BEFF-00AF-1211-84F74A9D0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48968"/>
              </p:ext>
            </p:extLst>
          </p:nvPr>
        </p:nvGraphicFramePr>
        <p:xfrm>
          <a:off x="1084605" y="140208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① 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서울시 </a:t>
                      </a: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법정동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 전력 사용량 데이터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기상청 날씨 데이터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94E70F5-BEFF-00AF-1211-84F74A9D0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710960"/>
              </p:ext>
            </p:extLst>
          </p:nvPr>
        </p:nvGraphicFramePr>
        <p:xfrm>
          <a:off x="4666004" y="140208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② 데이터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결측치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 및 이상치 처리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데이터 통합 및 정규화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EED5FF4-5BA2-3E98-5805-6ADE056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67174"/>
              </p:ext>
            </p:extLst>
          </p:nvPr>
        </p:nvGraphicFramePr>
        <p:xfrm>
          <a:off x="1084604" y="323850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③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EDA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전력 사용 패턴 분석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상관관계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정보량 분석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다중공산성 분석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BE0AB5A-3A1F-B893-A2F0-4F719C053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023108"/>
              </p:ext>
            </p:extLst>
          </p:nvPr>
        </p:nvGraphicFramePr>
        <p:xfrm>
          <a:off x="4666003" y="323850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④ 모델 생성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(Baseline)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DNN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기반 베이스라인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날씨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전력 데이터 활용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초기 성능 측정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21AD115-EBF3-AD06-F5BB-4C75D8FD2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48183"/>
              </p:ext>
            </p:extLst>
          </p:nvPr>
        </p:nvGraphicFramePr>
        <p:xfrm>
          <a:off x="1084605" y="507492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⑤ 성능 향상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날짜 변수 추가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LAG/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휴일여부</a:t>
                      </a: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변수 추가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Embedding Layer 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추가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36D846B-4C97-89F0-A4C7-F806A0D4A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5134"/>
              </p:ext>
            </p:extLst>
          </p:nvPr>
        </p:nvGraphicFramePr>
        <p:xfrm>
          <a:off x="4666004" y="5074920"/>
          <a:ext cx="2862555" cy="1432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62555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3751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⑥ 결과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105745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err="1">
                          <a:solidFill>
                            <a:sysClr val="windowText" lastClr="000000"/>
                          </a:solidFill>
                          <a:latin typeface="+mn-lt"/>
                        </a:rPr>
                        <a:t>모델별</a:t>
                      </a: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 성능 분석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최적 모델 선정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>
                          <a:solidFill>
                            <a:sysClr val="windowText" lastClr="000000"/>
                          </a:solidFill>
                          <a:latin typeface="+mn-lt"/>
                        </a:rPr>
                        <a:t>인사이트 도출</a:t>
                      </a:r>
                      <a:endParaRPr lang="en-US" altLang="ko-KR" sz="120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E357DCE-FCE8-28F6-ED81-7BDDB7BAE393}"/>
              </a:ext>
            </a:extLst>
          </p:cNvPr>
          <p:cNvSpPr txBox="1"/>
          <p:nvPr/>
        </p:nvSpPr>
        <p:spPr>
          <a:xfrm>
            <a:off x="353085" y="331278"/>
            <a:ext cx="2978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워크 플로우</a:t>
            </a:r>
          </a:p>
        </p:txBody>
      </p:sp>
    </p:spTree>
    <p:extLst>
      <p:ext uri="{BB962C8B-B14F-4D97-AF65-F5344CB8AC3E}">
        <p14:creationId xmlns:p14="http://schemas.microsoft.com/office/powerpoint/2010/main" val="2772444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F26744-8112-3DD1-4525-C1570F22B960}"/>
              </a:ext>
            </a:extLst>
          </p:cNvPr>
          <p:cNvSpPr txBox="1"/>
          <p:nvPr/>
        </p:nvSpPr>
        <p:spPr>
          <a:xfrm>
            <a:off x="353085" y="331278"/>
            <a:ext cx="2978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406CE-416F-1D8F-1FC0-319C8B42A498}"/>
              </a:ext>
            </a:extLst>
          </p:cNvPr>
          <p:cNvSpPr txBox="1"/>
          <p:nvPr/>
        </p:nvSpPr>
        <p:spPr>
          <a:xfrm>
            <a:off x="722766" y="1826378"/>
            <a:ext cx="372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https://data.seoul.go.kr/dataList/OA-22835/F/1/datasetView.do)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08DBA-02B9-3E4D-E3AE-471F700EC36C}"/>
              </a:ext>
            </a:extLst>
          </p:cNvPr>
          <p:cNvSpPr txBox="1"/>
          <p:nvPr/>
        </p:nvSpPr>
        <p:spPr>
          <a:xfrm>
            <a:off x="724276" y="3356413"/>
            <a:ext cx="378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https://www.code.go.kr/stdcode/regCodeL.do</a:t>
            </a:r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CC052-66CB-8E6A-D618-589E4A95E84B}"/>
              </a:ext>
            </a:extLst>
          </p:cNvPr>
          <p:cNvSpPr txBox="1"/>
          <p:nvPr/>
        </p:nvSpPr>
        <p:spPr>
          <a:xfrm>
            <a:off x="505485" y="1455908"/>
            <a:ext cx="351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법정동</a:t>
            </a:r>
            <a:r>
              <a:rPr lang="ko-KR" altLang="en-US" b="1"/>
              <a:t> 시간별 전력 사용량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42073-7506-AEB6-CAB9-C7D848A95C84}"/>
              </a:ext>
            </a:extLst>
          </p:cNvPr>
          <p:cNvSpPr txBox="1"/>
          <p:nvPr/>
        </p:nvSpPr>
        <p:spPr>
          <a:xfrm>
            <a:off x="505485" y="4337158"/>
            <a:ext cx="351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서울 기상 관측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9656A-8B7F-1A5F-9D90-AE897B4A0547}"/>
              </a:ext>
            </a:extLst>
          </p:cNvPr>
          <p:cNvSpPr txBox="1"/>
          <p:nvPr/>
        </p:nvSpPr>
        <p:spPr>
          <a:xfrm>
            <a:off x="505484" y="2981784"/>
            <a:ext cx="351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법정동</a:t>
            </a:r>
            <a:r>
              <a:rPr lang="ko-KR" altLang="en-US" b="1"/>
              <a:t> 코드 조회자료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98057-A9F7-49CC-12FE-3553E42DF90A}"/>
              </a:ext>
            </a:extLst>
          </p:cNvPr>
          <p:cNvSpPr txBox="1"/>
          <p:nvPr/>
        </p:nvSpPr>
        <p:spPr>
          <a:xfrm>
            <a:off x="724276" y="4706490"/>
            <a:ext cx="384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https://data.kma.go.kr/data/grnd/selectAsosRltmList.do?pgmNo=36&amp;tabNo=1</a:t>
            </a:r>
            <a:endParaRPr lang="ko-KR" altLang="en-US" sz="1600"/>
          </a:p>
        </p:txBody>
      </p:sp>
      <p:pic>
        <p:nvPicPr>
          <p:cNvPr id="14" name="그림 13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552B8D-2768-FEE6-CC34-D647D9FD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75" y="2971113"/>
            <a:ext cx="2320565" cy="1355374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A8E6DE-52CC-1B53-36CC-B241493E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75" y="1340922"/>
            <a:ext cx="2320564" cy="1555685"/>
          </a:xfrm>
          <a:prstGeom prst="rect">
            <a:avLst/>
          </a:prstGeom>
        </p:spPr>
      </p:pic>
      <p:pic>
        <p:nvPicPr>
          <p:cNvPr id="18" name="그림 17" descr="텍스트, 메뉴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3E4674-F2DB-34DE-1F20-BBB1AEDE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74" y="4521824"/>
            <a:ext cx="2320565" cy="21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CB2E0-95A5-2F02-BD67-1827AEE91610}"/>
              </a:ext>
            </a:extLst>
          </p:cNvPr>
          <p:cNvSpPr txBox="1"/>
          <p:nvPr/>
        </p:nvSpPr>
        <p:spPr>
          <a:xfrm>
            <a:off x="353084" y="331278"/>
            <a:ext cx="330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4400" b="1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B4631-979D-24A8-2116-3D0697DCBFEB}"/>
              </a:ext>
            </a:extLst>
          </p:cNvPr>
          <p:cNvSpPr txBox="1"/>
          <p:nvPr/>
        </p:nvSpPr>
        <p:spPr>
          <a:xfrm>
            <a:off x="588477" y="1167479"/>
            <a:ext cx="3983524" cy="69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전력량 데이터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5E79C8A-0A38-0CA0-90DC-88D3E0D38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92593"/>
              </p:ext>
            </p:extLst>
          </p:nvPr>
        </p:nvGraphicFramePr>
        <p:xfrm>
          <a:off x="657126" y="1603289"/>
          <a:ext cx="3715698" cy="10494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① 중복 데이터 삭제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같은 값을 가지는 중복 데이터가 존재</a:t>
                      </a:r>
                      <a:endParaRPr lang="en-US" altLang="ko-KR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중복 데이터들을 삭제하여 처리</a:t>
                      </a: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BBEB7B7-C51E-7F95-1B63-B29EFF47B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04587"/>
              </p:ext>
            </p:extLst>
          </p:nvPr>
        </p:nvGraphicFramePr>
        <p:xfrm>
          <a:off x="4825496" y="1603288"/>
          <a:ext cx="3715698" cy="10494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② 데이터 선형 보간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err="1"/>
                        <a:t>비어있는</a:t>
                      </a:r>
                      <a:r>
                        <a:rPr lang="ko-KR" altLang="en-US"/>
                        <a:t> 시간대가 존재</a:t>
                      </a:r>
                      <a:endParaRPr lang="en-US" altLang="ko-KR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해당 시간대를 선형 </a:t>
                      </a:r>
                      <a:r>
                        <a:rPr lang="ko-KR" altLang="en-US" err="1"/>
                        <a:t>보간으로</a:t>
                      </a:r>
                      <a:r>
                        <a:rPr lang="ko-KR" altLang="en-US"/>
                        <a:t> 값 </a:t>
                      </a:r>
                      <a:r>
                        <a:rPr lang="ko-KR" altLang="en-US" err="1"/>
                        <a:t>매꾸기</a:t>
                      </a: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FE6699A-FD43-BB57-0897-1F4F65FBD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10500"/>
              </p:ext>
            </p:extLst>
          </p:nvPr>
        </p:nvGraphicFramePr>
        <p:xfrm>
          <a:off x="657126" y="3088590"/>
          <a:ext cx="3715698" cy="10494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③ 시간별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-&gt;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일별 데이터로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시간대별 전력 사용량을 합쳐 일별 전력 사용량으로 변경</a:t>
                      </a: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F18016E-F509-EB1D-4E5C-804A6AB30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27301"/>
              </p:ext>
            </p:extLst>
          </p:nvPr>
        </p:nvGraphicFramePr>
        <p:xfrm>
          <a:off x="4825496" y="3088590"/>
          <a:ext cx="3715698" cy="10494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④ 코드 데이터와 합치기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지역코드로 되어 있는 것이 보기 어려우니 지역명을 추가 </a:t>
                      </a: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pic>
        <p:nvPicPr>
          <p:cNvPr id="23" name="그림 2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F6FDB1-D4AF-B911-3471-15E4F51E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27" y="4653056"/>
            <a:ext cx="3471253" cy="1571625"/>
          </a:xfrm>
          <a:prstGeom prst="rect">
            <a:avLst/>
          </a:prstGeom>
        </p:spPr>
      </p:pic>
      <p:pic>
        <p:nvPicPr>
          <p:cNvPr id="25" name="그림 2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79FED4-E71B-E723-71A3-670948116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17" y="4653056"/>
            <a:ext cx="3802456" cy="159067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EBB0534-265C-4A50-BF29-3F828E5B4F4B}"/>
              </a:ext>
            </a:extLst>
          </p:cNvPr>
          <p:cNvCxnSpPr/>
          <p:nvPr/>
        </p:nvCxnSpPr>
        <p:spPr>
          <a:xfrm>
            <a:off x="4282289" y="5438868"/>
            <a:ext cx="380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2676A-97E1-3796-F805-96C67F95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CE1DA-B50F-80F2-9232-CCE84241F6CB}"/>
              </a:ext>
            </a:extLst>
          </p:cNvPr>
          <p:cNvSpPr txBox="1"/>
          <p:nvPr/>
        </p:nvSpPr>
        <p:spPr>
          <a:xfrm>
            <a:off x="353084" y="331278"/>
            <a:ext cx="330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4400" b="1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AC25A-5E3D-E502-557F-D6F7B93D9198}"/>
              </a:ext>
            </a:extLst>
          </p:cNvPr>
          <p:cNvSpPr txBox="1"/>
          <p:nvPr/>
        </p:nvSpPr>
        <p:spPr>
          <a:xfrm>
            <a:off x="588477" y="1167479"/>
            <a:ext cx="3983524" cy="69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날씨 데이터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EEEEB3C-D45D-6B5A-AC21-F4609441C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31879"/>
              </p:ext>
            </p:extLst>
          </p:nvPr>
        </p:nvGraphicFramePr>
        <p:xfrm>
          <a:off x="657126" y="1603289"/>
          <a:ext cx="3715698" cy="12746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① 사용하지 않을 열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제거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err="1"/>
                        <a:t>hhmi</a:t>
                      </a:r>
                      <a:r>
                        <a:rPr lang="ko-KR" altLang="en-US"/>
                        <a:t>  단위를 가지는 열 </a:t>
                      </a:r>
                      <a:br>
                        <a:rPr lang="en-US" altLang="ko-KR"/>
                      </a:br>
                      <a:r>
                        <a:rPr lang="en-US" altLang="ko-KR"/>
                        <a:t>(ex. </a:t>
                      </a:r>
                      <a:r>
                        <a:rPr lang="ko-KR" altLang="en-US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최저기온 시각</a:t>
                      </a:r>
                      <a:r>
                        <a:rPr lang="en-US" altLang="ko-KR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동일한 값을 가지는 열 </a:t>
                      </a:r>
                      <a:r>
                        <a:rPr lang="en-US" altLang="ko-KR"/>
                        <a:t>(ex. </a:t>
                      </a:r>
                      <a:r>
                        <a:rPr lang="ko-KR" altLang="en-US"/>
                        <a:t>지점</a:t>
                      </a:r>
                      <a:r>
                        <a:rPr lang="en-US" altLang="ko-KR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42E9444-C77E-4B48-3A05-AFEDF10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92767"/>
              </p:ext>
            </p:extLst>
          </p:nvPr>
        </p:nvGraphicFramePr>
        <p:xfrm>
          <a:off x="4825496" y="1603288"/>
          <a:ext cx="3715698" cy="12746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②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결측치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대부분이 </a:t>
                      </a:r>
                      <a:r>
                        <a:rPr lang="ko-KR" altLang="en-US" err="1"/>
                        <a:t>결측치인</a:t>
                      </a:r>
                      <a:r>
                        <a:rPr lang="ko-KR" altLang="en-US"/>
                        <a:t> 열은 제거</a:t>
                      </a:r>
                      <a:endParaRPr lang="en-US" altLang="ko-KR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강수량의 </a:t>
                      </a:r>
                      <a:r>
                        <a:rPr lang="ko-KR" altLang="en-US" err="1"/>
                        <a:t>결측치는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0</a:t>
                      </a:r>
                      <a:r>
                        <a:rPr lang="ko-KR" altLang="en-US"/>
                        <a:t>의 의미</a:t>
                      </a:r>
                      <a:endParaRPr lang="en-US" altLang="ko-KR"/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나머지는 선형 보간</a:t>
                      </a: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3711F1F-BF37-5FF4-DD5B-8836A6B9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20841"/>
              </p:ext>
            </p:extLst>
          </p:nvPr>
        </p:nvGraphicFramePr>
        <p:xfrm>
          <a:off x="657126" y="3088590"/>
          <a:ext cx="3715698" cy="12746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③ 날씨 데이터 합치기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35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날씨 데이터의 경우 </a:t>
                      </a:r>
                      <a:r>
                        <a:rPr lang="en-US" altLang="ko-KR" sz="135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35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년씩 총 </a:t>
                      </a:r>
                      <a:r>
                        <a:rPr lang="en-US" altLang="ko-KR" sz="135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35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데이터가 존재하기에 이를 하나의 데이터로 합치기</a:t>
                      </a:r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BE23B6F-B379-84D6-19C6-780BD0CB3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11616"/>
              </p:ext>
            </p:extLst>
          </p:nvPr>
        </p:nvGraphicFramePr>
        <p:xfrm>
          <a:off x="4825496" y="3088590"/>
          <a:ext cx="3715698" cy="10494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715698">
                  <a:extLst>
                    <a:ext uri="{9D8B030D-6E8A-4147-A177-3AD203B41FA5}">
                      <a16:colId xmlns:a16="http://schemas.microsoft.com/office/drawing/2014/main" val="3901699113"/>
                    </a:ext>
                  </a:extLst>
                </a:gridCol>
              </a:tblGrid>
              <a:tr h="2668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④ 전력데이터와 합치기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781021"/>
                  </a:ext>
                </a:extLst>
              </a:tr>
              <a:tr h="75231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0792"/>
                  </a:ext>
                </a:extLst>
              </a:tr>
            </a:tbl>
          </a:graphicData>
        </a:graphic>
      </p:graphicFrame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296174A-4FBF-6713-EC23-0723EC8BD66A}"/>
              </a:ext>
            </a:extLst>
          </p:cNvPr>
          <p:cNvCxnSpPr>
            <a:cxnSpLocks/>
          </p:cNvCxnSpPr>
          <p:nvPr/>
        </p:nvCxnSpPr>
        <p:spPr>
          <a:xfrm>
            <a:off x="3087230" y="6106558"/>
            <a:ext cx="380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텍스트, 키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AAA8FA-5F7A-4217-8A95-9C6E8BF4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1" y="4573892"/>
            <a:ext cx="5271727" cy="1211450"/>
          </a:xfrm>
          <a:prstGeom prst="rect">
            <a:avLst/>
          </a:prstGeom>
        </p:spPr>
      </p:pic>
      <p:pic>
        <p:nvPicPr>
          <p:cNvPr id="7" name="그림 6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0AE11E-5DE1-9F97-096D-1FBE646A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67" y="5254711"/>
            <a:ext cx="5260063" cy="12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F014C-2750-1328-122B-33E2ED423AE7}"/>
              </a:ext>
            </a:extLst>
          </p:cNvPr>
          <p:cNvSpPr txBox="1"/>
          <p:nvPr/>
        </p:nvSpPr>
        <p:spPr>
          <a:xfrm>
            <a:off x="353084" y="331278"/>
            <a:ext cx="600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EDA (</a:t>
            </a:r>
            <a:r>
              <a:rPr lang="ko-KR" altLang="en-US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지역과 전기 사용량</a:t>
            </a:r>
            <a:r>
              <a:rPr lang="en-US" altLang="ko-KR" sz="4400" b="1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ko-KR" altLang="en-US" sz="4400" b="1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26AE1-50C4-1ADD-2A9B-84BA3C41DA9F}"/>
              </a:ext>
            </a:extLst>
          </p:cNvPr>
          <p:cNvSpPr txBox="1"/>
          <p:nvPr/>
        </p:nvSpPr>
        <p:spPr>
          <a:xfrm>
            <a:off x="452675" y="1323176"/>
            <a:ext cx="3983524" cy="66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서울시 행정구별 전기 사용량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/>
          </a:p>
        </p:txBody>
      </p:sp>
      <p:pic>
        <p:nvPicPr>
          <p:cNvPr id="7" name="그림 6" descr="스크린샷, 그래프, 라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2C6C08-AD24-643B-6C02-23340A9B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6" y="1909206"/>
            <a:ext cx="8845595" cy="4075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10928-71DF-8EFD-68ED-60C20A9B6D14}"/>
              </a:ext>
            </a:extLst>
          </p:cNvPr>
          <p:cNvSpPr txBox="1"/>
          <p:nvPr/>
        </p:nvSpPr>
        <p:spPr>
          <a:xfrm>
            <a:off x="1729391" y="6296978"/>
            <a:ext cx="5676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금천구와 은평구의 전력 사용량이 높은 것을 알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2264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869</Words>
  <Application>Microsoft Office PowerPoint</Application>
  <PresentationFormat>화면 슬라이드 쇼(4:3)</PresentationFormat>
  <Paragraphs>170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LG Smart UI Bold</vt:lpstr>
      <vt:lpstr>맑은 고딕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keywords/>
  <dc:description>generated using python-pptx</dc:description>
  <cp:lastModifiedBy>Admin</cp:lastModifiedBy>
  <cp:revision>19</cp:revision>
  <cp:lastPrinted>2026-01-05T02:54:04Z</cp:lastPrinted>
  <dcterms:created xsi:type="dcterms:W3CDTF">2013-01-27T09:14:16Z</dcterms:created>
  <dcterms:modified xsi:type="dcterms:W3CDTF">2026-01-05T08:40:32Z</dcterms:modified>
  <cp:category/>
</cp:coreProperties>
</file>